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63" r:id="rId6"/>
    <p:sldId id="269" r:id="rId7"/>
    <p:sldId id="278" r:id="rId8"/>
    <p:sldId id="258" r:id="rId9"/>
    <p:sldId id="272" r:id="rId10"/>
    <p:sldId id="259" r:id="rId11"/>
    <p:sldId id="260" r:id="rId12"/>
    <p:sldId id="276" r:id="rId13"/>
    <p:sldId id="264" r:id="rId14"/>
    <p:sldId id="261" r:id="rId15"/>
    <p:sldId id="273" r:id="rId16"/>
    <p:sldId id="262" r:id="rId17"/>
    <p:sldId id="274" r:id="rId18"/>
    <p:sldId id="280" r:id="rId19"/>
    <p:sldId id="279" r:id="rId20"/>
    <p:sldId id="266" r:id="rId21"/>
    <p:sldId id="270" r:id="rId22"/>
    <p:sldId id="265" r:id="rId23"/>
    <p:sldId id="277" r:id="rId24"/>
  </p:sldIdLst>
  <p:sldSz cx="12192000" cy="6858000"/>
  <p:notesSz cx="6888163" cy="100187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2488"/>
    <a:srgbClr val="5D2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660"/>
  </p:normalViewPr>
  <p:slideViewPr>
    <p:cSldViewPr snapToGrid="0">
      <p:cViewPr varScale="1">
        <p:scale>
          <a:sx n="84" d="100"/>
          <a:sy n="84" d="100"/>
        </p:scale>
        <p:origin x="61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F826-1943-4787-B279-04AC3314A5CA}" type="datetimeFigureOut">
              <a:rPr lang="cs-CZ" smtClean="0"/>
              <a:t>25.04.2023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8FFD-357F-4359-9708-C866FC50E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873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F826-1943-4787-B279-04AC3314A5CA}" type="datetimeFigureOut">
              <a:rPr lang="cs-CZ" smtClean="0"/>
              <a:t>25.04.2023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8FFD-357F-4359-9708-C866FC50E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453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F826-1943-4787-B279-04AC3314A5CA}" type="datetimeFigureOut">
              <a:rPr lang="cs-CZ" smtClean="0"/>
              <a:t>25.04.2023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8FFD-357F-4359-9708-C866FC50E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4899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F826-1943-4787-B279-04AC3314A5CA}" type="datetimeFigureOut">
              <a:rPr lang="cs-CZ" smtClean="0"/>
              <a:t>25.04.2023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8FFD-357F-4359-9708-C866FC50E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8575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F826-1943-4787-B279-04AC3314A5CA}" type="datetimeFigureOut">
              <a:rPr lang="cs-CZ" smtClean="0"/>
              <a:t>25.04.2023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8FFD-357F-4359-9708-C866FC50E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729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F826-1943-4787-B279-04AC3314A5CA}" type="datetimeFigureOut">
              <a:rPr lang="cs-CZ" smtClean="0"/>
              <a:t>25.04.2023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8FFD-357F-4359-9708-C866FC50E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2552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F826-1943-4787-B279-04AC3314A5CA}" type="datetimeFigureOut">
              <a:rPr lang="cs-CZ" smtClean="0"/>
              <a:t>25.04.2023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8FFD-357F-4359-9708-C866FC50E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8109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F826-1943-4787-B279-04AC3314A5CA}" type="datetimeFigureOut">
              <a:rPr lang="cs-CZ" smtClean="0"/>
              <a:t>25.04.2023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8FFD-357F-4359-9708-C866FC50E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030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F826-1943-4787-B279-04AC3314A5CA}" type="datetimeFigureOut">
              <a:rPr lang="cs-CZ" smtClean="0"/>
              <a:t>25.04.2023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8FFD-357F-4359-9708-C866FC50E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473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F826-1943-4787-B279-04AC3314A5CA}" type="datetimeFigureOut">
              <a:rPr lang="cs-CZ" smtClean="0"/>
              <a:t>25.04.2023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8FFD-357F-4359-9708-C866FC50E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3318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F826-1943-4787-B279-04AC3314A5CA}" type="datetimeFigureOut">
              <a:rPr lang="cs-CZ" smtClean="0"/>
              <a:t>25.04.2023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8FFD-357F-4359-9708-C866FC50E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2974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l="-5000" t="18000" r="-4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DF826-1943-4787-B279-04AC3314A5CA}" type="datetimeFigureOut">
              <a:rPr lang="cs-CZ" smtClean="0"/>
              <a:t>25.04.2023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C8FFD-357F-4359-9708-C866FC50EC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91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862488"/>
                </a:solidFill>
                <a:latin typeface="Bookman Old Style" panose="02050604050505020204" pitchFamily="18" charset="0"/>
              </a:rPr>
              <a:t>Jarní kavárna</a:t>
            </a:r>
            <a:endParaRPr lang="cs-CZ" b="1" dirty="0">
              <a:solidFill>
                <a:srgbClr val="862488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11870"/>
            <a:ext cx="9144000" cy="1655762"/>
          </a:xfrm>
        </p:spPr>
        <p:txBody>
          <a:bodyPr/>
          <a:lstStyle/>
          <a:p>
            <a:r>
              <a:rPr lang="cs-CZ" b="1" i="1" dirty="0" smtClean="0">
                <a:solidFill>
                  <a:srgbClr val="862488"/>
                </a:solidFill>
                <a:latin typeface="Bookman Old Style" panose="02050604050505020204" pitchFamily="18" charset="0"/>
              </a:rPr>
              <a:t>24.4.2023</a:t>
            </a:r>
            <a:endParaRPr lang="cs-CZ" b="1" i="1" dirty="0">
              <a:solidFill>
                <a:srgbClr val="862488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92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8160" y="401701"/>
            <a:ext cx="2087880" cy="951611"/>
          </a:xfrm>
        </p:spPr>
        <p:txBody>
          <a:bodyPr/>
          <a:lstStyle/>
          <a:p>
            <a:r>
              <a:rPr lang="cs-CZ" b="1" dirty="0" smtClean="0">
                <a:solidFill>
                  <a:srgbClr val="862488"/>
                </a:solidFill>
                <a:latin typeface="Bookman Old Style" panose="02050604050505020204" pitchFamily="18" charset="0"/>
              </a:rPr>
              <a:t>Leden</a:t>
            </a:r>
            <a:endParaRPr lang="cs-CZ" b="1" dirty="0">
              <a:solidFill>
                <a:srgbClr val="862488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" y="1353312"/>
            <a:ext cx="4351338" cy="4351338"/>
          </a:xfr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498" y="298173"/>
            <a:ext cx="3524098" cy="190831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997" y="877506"/>
            <a:ext cx="3166483" cy="237486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983" y="4419859"/>
            <a:ext cx="4525105" cy="209003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899" y="2502762"/>
            <a:ext cx="2323239" cy="174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3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1584" y="355981"/>
            <a:ext cx="2316480" cy="832739"/>
          </a:xfrm>
        </p:spPr>
        <p:txBody>
          <a:bodyPr/>
          <a:lstStyle/>
          <a:p>
            <a:r>
              <a:rPr lang="cs-CZ" b="1" dirty="0" smtClean="0">
                <a:solidFill>
                  <a:srgbClr val="862488"/>
                </a:solidFill>
                <a:latin typeface="Bookman Old Style" panose="02050604050505020204" pitchFamily="18" charset="0"/>
              </a:rPr>
              <a:t>Únor</a:t>
            </a:r>
            <a:endParaRPr lang="cs-CZ" b="1" dirty="0">
              <a:solidFill>
                <a:srgbClr val="862488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94" y="1459865"/>
            <a:ext cx="5015233" cy="231660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919" y="3108960"/>
            <a:ext cx="4730496" cy="354787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32" y="323548"/>
            <a:ext cx="5759470" cy="266038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7" y="4215908"/>
            <a:ext cx="4334166" cy="200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0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68" y="1819618"/>
            <a:ext cx="4060767" cy="3046615"/>
          </a:xfrm>
        </p:spPr>
      </p:pic>
    </p:spTree>
    <p:extLst>
      <p:ext uri="{BB962C8B-B14F-4D97-AF65-F5344CB8AC3E}">
        <p14:creationId xmlns:p14="http://schemas.microsoft.com/office/powerpoint/2010/main" val="2762087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3568" y="456565"/>
            <a:ext cx="5032248" cy="585851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862488"/>
                </a:solidFill>
                <a:latin typeface="Bookman Old Style" panose="02050604050505020204" pitchFamily="18" charset="0"/>
              </a:rPr>
              <a:t>Školní družina</a:t>
            </a:r>
            <a:endParaRPr lang="cs-CZ" b="1" dirty="0">
              <a:solidFill>
                <a:srgbClr val="862488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88" y="1656660"/>
            <a:ext cx="3273195" cy="1511935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771" y="3450512"/>
            <a:ext cx="2260722" cy="301429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579" y="595666"/>
            <a:ext cx="2711805" cy="21219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88" y="3782839"/>
            <a:ext cx="3263751" cy="187257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26" y="3306379"/>
            <a:ext cx="4109812" cy="282549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771" y="735626"/>
            <a:ext cx="3099906" cy="1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8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3567" y="429133"/>
            <a:ext cx="5440945" cy="750443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862488"/>
                </a:solidFill>
                <a:latin typeface="Bookman Old Style" panose="02050604050505020204" pitchFamily="18" charset="0"/>
              </a:rPr>
              <a:t>Duben – Den Země</a:t>
            </a:r>
            <a:endParaRPr lang="cs-CZ" b="1" dirty="0">
              <a:solidFill>
                <a:srgbClr val="862488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51" y="3405245"/>
            <a:ext cx="2382107" cy="317614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138" y="3582156"/>
            <a:ext cx="2304288" cy="307238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153" y="597938"/>
            <a:ext cx="3316224" cy="248716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68" y="1531912"/>
            <a:ext cx="4141851" cy="310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4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862488"/>
                </a:solidFill>
                <a:latin typeface="Bookman Old Style" panose="02050604050505020204" pitchFamily="18" charset="0"/>
              </a:rPr>
              <a:t>Den Země – ukliďme si kolem sebe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5572" y="2437280"/>
            <a:ext cx="3621018" cy="271576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584" y="2397126"/>
            <a:ext cx="3560324" cy="267024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244" y="2397126"/>
            <a:ext cx="3392556" cy="254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8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27381"/>
            <a:ext cx="7501128" cy="1125347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862488"/>
                </a:solidFill>
                <a:latin typeface="Bookman Old Style" panose="02050604050505020204" pitchFamily="18" charset="0"/>
              </a:rPr>
              <a:t>Doučování, projekty školy</a:t>
            </a:r>
            <a:endParaRPr lang="cs-CZ" b="1" dirty="0">
              <a:solidFill>
                <a:srgbClr val="862488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Od března 2023 probíhá opět doučování žáků 4. – 5.r., tentokrát jsme se zaměřili na anglický jazyk.</a:t>
            </a:r>
          </a:p>
          <a:p>
            <a:r>
              <a:rPr lang="cs-CZ" dirty="0" smtClean="0"/>
              <a:t>Doučování se zúčastňují všichni žáci 4. a 5.r.</a:t>
            </a:r>
          </a:p>
          <a:p>
            <a:r>
              <a:rPr lang="cs-CZ" dirty="0" smtClean="0"/>
              <a:t>Projekty, ve kterých úspěšně pokračujeme:</a:t>
            </a:r>
          </a:p>
          <a:p>
            <a:pPr marL="0" indent="0">
              <a:buNone/>
            </a:pPr>
            <a:r>
              <a:rPr lang="cs-CZ" dirty="0" err="1" smtClean="0"/>
              <a:t>Recyklohraní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Les ve škole – škola v lese</a:t>
            </a:r>
          </a:p>
          <a:p>
            <a:pPr marL="0" indent="0">
              <a:buNone/>
            </a:pPr>
            <a:r>
              <a:rPr lang="cs-CZ" dirty="0" smtClean="0"/>
              <a:t>Čtenář</a:t>
            </a:r>
          </a:p>
          <a:p>
            <a:pPr marL="0" indent="0">
              <a:buNone/>
            </a:pPr>
            <a:r>
              <a:rPr lang="cs-CZ" dirty="0" smtClean="0"/>
              <a:t>Zdravé zuby</a:t>
            </a:r>
          </a:p>
          <a:p>
            <a:pPr marL="0" indent="0">
              <a:buNone/>
            </a:pPr>
            <a:r>
              <a:rPr lang="cs-CZ" dirty="0" smtClean="0"/>
              <a:t>Bádání a experimentování – pokusy – MŠ, ZŠ, ŠD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Od září 2023 – schválení projektu - 411 950,- Kč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861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70" y="1544743"/>
            <a:ext cx="2797761" cy="3730349"/>
          </a:xfr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544" y="663335"/>
            <a:ext cx="3458818" cy="461175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920" y="1415465"/>
            <a:ext cx="2659270" cy="199445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046" y="3831336"/>
            <a:ext cx="3057144" cy="229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43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683" r="9599" b="8683"/>
          <a:stretch/>
        </p:blipFill>
        <p:spPr>
          <a:xfrm rot="5400000">
            <a:off x="425131" y="1511602"/>
            <a:ext cx="3935095" cy="3264693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2376" b="5603"/>
          <a:stretch/>
        </p:blipFill>
        <p:spPr>
          <a:xfrm rot="5400000">
            <a:off x="4503420" y="817245"/>
            <a:ext cx="3496056" cy="282473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3" r="3821" b="4050"/>
          <a:stretch/>
        </p:blipFill>
        <p:spPr>
          <a:xfrm rot="5400000">
            <a:off x="7834884" y="1571244"/>
            <a:ext cx="3861816" cy="277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45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862488"/>
                </a:solidFill>
                <a:latin typeface="Bookman Old Style" panose="02050604050505020204" pitchFamily="18" charset="0"/>
              </a:rPr>
              <a:t>NPO - vyhodnocení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Nákup mikroskopů – do MŠ i do ZŠ</a:t>
            </a:r>
          </a:p>
          <a:p>
            <a:r>
              <a:rPr lang="cs-CZ" dirty="0" smtClean="0"/>
              <a:t>Bee-Boty – šnek – MŠ</a:t>
            </a:r>
          </a:p>
          <a:p>
            <a:r>
              <a:rPr lang="cs-CZ" dirty="0" smtClean="0"/>
              <a:t>Tablet – 3 ks - ZŠ</a:t>
            </a:r>
          </a:p>
          <a:p>
            <a:r>
              <a:rPr lang="cs-CZ" dirty="0" smtClean="0"/>
              <a:t>Chytrý programový vláček - ZŠ</a:t>
            </a:r>
          </a:p>
          <a:p>
            <a:r>
              <a:rPr lang="cs-CZ" dirty="0" smtClean="0"/>
              <a:t>Lego </a:t>
            </a:r>
            <a:r>
              <a:rPr lang="cs-CZ" dirty="0" err="1" smtClean="0"/>
              <a:t>Boost</a:t>
            </a:r>
            <a:r>
              <a:rPr lang="cs-CZ" dirty="0" smtClean="0"/>
              <a:t> – ZŠ – robot </a:t>
            </a:r>
            <a:r>
              <a:rPr lang="cs-CZ" dirty="0" err="1" smtClean="0"/>
              <a:t>Vernie</a:t>
            </a:r>
            <a:r>
              <a:rPr lang="cs-CZ" dirty="0" smtClean="0"/>
              <a:t>, </a:t>
            </a:r>
            <a:r>
              <a:rPr lang="cs-CZ" dirty="0" err="1" smtClean="0"/>
              <a:t>Cat</a:t>
            </a:r>
            <a:endParaRPr lang="cs-CZ" dirty="0" smtClean="0"/>
          </a:p>
          <a:p>
            <a:r>
              <a:rPr lang="cs-CZ" dirty="0" err="1" smtClean="0"/>
              <a:t>Chromecast</a:t>
            </a:r>
            <a:r>
              <a:rPr lang="cs-CZ" dirty="0" smtClean="0"/>
              <a:t> – ZŠ</a:t>
            </a:r>
          </a:p>
          <a:p>
            <a:r>
              <a:rPr lang="cs-CZ" dirty="0" smtClean="0"/>
              <a:t>Výukový software – živý portál - MŠ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4435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862488"/>
                </a:solidFill>
                <a:latin typeface="Bookman Old Style" panose="02050604050505020204" pitchFamily="18" charset="0"/>
              </a:rPr>
              <a:t>P</a:t>
            </a:r>
            <a:r>
              <a:rPr lang="cs-CZ" b="1" dirty="0" smtClean="0">
                <a:solidFill>
                  <a:srgbClr val="862488"/>
                </a:solidFill>
                <a:latin typeface="Bookman Old Style" panose="02050604050505020204" pitchFamily="18" charset="0"/>
              </a:rPr>
              <a:t>rogram</a:t>
            </a:r>
            <a:endParaRPr lang="cs-CZ" b="1" dirty="0">
              <a:solidFill>
                <a:srgbClr val="862488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rgbClr val="862488"/>
                </a:solidFill>
                <a:latin typeface="Bookman Old Style" panose="02050604050505020204" pitchFamily="18" charset="0"/>
              </a:rPr>
              <a:t>p</a:t>
            </a:r>
            <a:r>
              <a:rPr lang="cs-CZ" sz="2400" dirty="0" smtClean="0">
                <a:solidFill>
                  <a:srgbClr val="862488"/>
                </a:solidFill>
                <a:latin typeface="Bookman Old Style" panose="02050604050505020204" pitchFamily="18" charset="0"/>
              </a:rPr>
              <a:t>řivítání </a:t>
            </a:r>
          </a:p>
          <a:p>
            <a:r>
              <a:rPr lang="cs-CZ" sz="2400" dirty="0" smtClean="0">
                <a:solidFill>
                  <a:srgbClr val="862488"/>
                </a:solidFill>
                <a:latin typeface="Bookman Old Style" panose="02050604050505020204" pitchFamily="18" charset="0"/>
              </a:rPr>
              <a:t>zápis do 1. třídy</a:t>
            </a:r>
          </a:p>
          <a:p>
            <a:r>
              <a:rPr lang="cs-CZ" sz="2400" dirty="0" smtClean="0">
                <a:solidFill>
                  <a:srgbClr val="862488"/>
                </a:solidFill>
                <a:latin typeface="Bookman Old Style" panose="02050604050505020204" pitchFamily="18" charset="0"/>
              </a:rPr>
              <a:t>ČŠI kontrola </a:t>
            </a:r>
          </a:p>
          <a:p>
            <a:r>
              <a:rPr lang="cs-CZ" sz="2400" dirty="0" smtClean="0">
                <a:solidFill>
                  <a:srgbClr val="862488"/>
                </a:solidFill>
                <a:latin typeface="Bookman Old Style" panose="02050604050505020204" pitchFamily="18" charset="0"/>
              </a:rPr>
              <a:t>vyhodnocení </a:t>
            </a:r>
            <a:r>
              <a:rPr lang="cs-CZ" sz="2400" dirty="0">
                <a:solidFill>
                  <a:srgbClr val="862488"/>
                </a:solidFill>
                <a:latin typeface="Bookman Old Style" panose="02050604050505020204" pitchFamily="18" charset="0"/>
              </a:rPr>
              <a:t>školního roku za </a:t>
            </a:r>
            <a:r>
              <a:rPr lang="cs-CZ" sz="2400" dirty="0" smtClean="0">
                <a:solidFill>
                  <a:srgbClr val="862488"/>
                </a:solidFill>
                <a:latin typeface="Bookman Old Style" panose="02050604050505020204" pitchFamily="18" charset="0"/>
              </a:rPr>
              <a:t>3.čtvrtletí + NPO pomůcky</a:t>
            </a:r>
            <a:endParaRPr lang="cs-CZ" sz="2400" dirty="0">
              <a:solidFill>
                <a:srgbClr val="862488"/>
              </a:solidFill>
              <a:latin typeface="Bookman Old Style" panose="02050604050505020204" pitchFamily="18" charset="0"/>
            </a:endParaRPr>
          </a:p>
          <a:p>
            <a:r>
              <a:rPr lang="cs-CZ" sz="2400" dirty="0">
                <a:solidFill>
                  <a:srgbClr val="862488"/>
                </a:solidFill>
                <a:latin typeface="Bookman Old Style" panose="02050604050505020204" pitchFamily="18" charset="0"/>
              </a:rPr>
              <a:t>akce do konce školního </a:t>
            </a:r>
            <a:r>
              <a:rPr lang="cs-CZ" sz="2400" dirty="0" smtClean="0">
                <a:solidFill>
                  <a:srgbClr val="862488"/>
                </a:solidFill>
                <a:latin typeface="Bookman Old Style" panose="02050604050505020204" pitchFamily="18" charset="0"/>
              </a:rPr>
              <a:t>roku</a:t>
            </a:r>
          </a:p>
          <a:p>
            <a:r>
              <a:rPr lang="cs-CZ" sz="2400" dirty="0">
                <a:solidFill>
                  <a:srgbClr val="862488"/>
                </a:solidFill>
                <a:latin typeface="Bookman Old Style" panose="02050604050505020204" pitchFamily="18" charset="0"/>
              </a:rPr>
              <a:t>konzultační hodiny, doučování</a:t>
            </a:r>
          </a:p>
          <a:p>
            <a:r>
              <a:rPr lang="cs-CZ" sz="2400" dirty="0" smtClean="0">
                <a:solidFill>
                  <a:srgbClr val="862488"/>
                </a:solidFill>
                <a:latin typeface="Bookman Old Style" panose="02050604050505020204" pitchFamily="18" charset="0"/>
              </a:rPr>
              <a:t>hodnocení – klasifikace – individuálně</a:t>
            </a:r>
          </a:p>
          <a:p>
            <a:r>
              <a:rPr lang="cs-CZ" sz="2400" dirty="0" smtClean="0">
                <a:solidFill>
                  <a:srgbClr val="862488"/>
                </a:solidFill>
                <a:latin typeface="Bookman Old Style" panose="02050604050505020204" pitchFamily="18" charset="0"/>
              </a:rPr>
              <a:t>Kralovická mateřinka - MŠ</a:t>
            </a:r>
            <a:endParaRPr lang="cs-CZ" sz="2400" dirty="0">
              <a:solidFill>
                <a:srgbClr val="862488"/>
              </a:solidFill>
              <a:latin typeface="Bookman Old Style" panose="02050604050505020204" pitchFamily="18" charset="0"/>
            </a:endParaRPr>
          </a:p>
          <a:p>
            <a:r>
              <a:rPr lang="cs-CZ" sz="2400" dirty="0" smtClean="0">
                <a:solidFill>
                  <a:srgbClr val="862488"/>
                </a:solidFill>
                <a:latin typeface="Bookman Old Style" panose="02050604050505020204" pitchFamily="18" charset="0"/>
              </a:rPr>
              <a:t>poděkování</a:t>
            </a:r>
          </a:p>
          <a:p>
            <a:endParaRPr lang="cs-CZ" sz="2400" dirty="0">
              <a:solidFill>
                <a:srgbClr val="862488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65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b="1" dirty="0" smtClean="0">
                <a:solidFill>
                  <a:srgbClr val="862488"/>
                </a:solidFill>
                <a:latin typeface="Bookman Old Style" panose="02050604050505020204" pitchFamily="18" charset="0"/>
              </a:rPr>
              <a:t>Plavání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 smtClean="0"/>
              <a:t>Od 13.4. do  15.6.2023 + úprava rozvrhu</a:t>
            </a:r>
          </a:p>
          <a:p>
            <a:r>
              <a:rPr lang="cs-CZ" sz="1600" dirty="0" smtClean="0"/>
              <a:t>10 lekcí po 2 vyučovacích hodinách</a:t>
            </a:r>
          </a:p>
          <a:p>
            <a:r>
              <a:rPr lang="cs-CZ" sz="1600" dirty="0" smtClean="0"/>
              <a:t>Autobusová doprava, pronájem bazénu a mzdy vyučujících jsou hrazeny z obecního rozpočtu a částečně z krajských dotací – </a:t>
            </a:r>
            <a:r>
              <a:rPr lang="cs-CZ" sz="1600" dirty="0" err="1" smtClean="0"/>
              <a:t>tzv.ONIV</a:t>
            </a:r>
            <a:endParaRPr lang="cs-CZ" sz="1600" dirty="0" smtClean="0"/>
          </a:p>
          <a:p>
            <a:endParaRPr lang="cs-CZ" sz="1600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86" y="3127248"/>
            <a:ext cx="2501646" cy="333552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015" y="2915920"/>
            <a:ext cx="2358260" cy="375818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138" y="156549"/>
            <a:ext cx="2036007" cy="226223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158" y="3127247"/>
            <a:ext cx="2486050" cy="331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6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862488"/>
                </a:solidFill>
                <a:latin typeface="Bookman Old Style" panose="02050604050505020204" pitchFamily="18" charset="0"/>
              </a:rPr>
              <a:t>Plánované akce do konce školního roku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3.5.   Mateřinka – Kralovice</a:t>
            </a:r>
          </a:p>
          <a:p>
            <a:r>
              <a:rPr lang="cs-CZ" dirty="0" smtClean="0"/>
              <a:t>3.5.   Zápis do MŠ</a:t>
            </a:r>
          </a:p>
          <a:p>
            <a:r>
              <a:rPr lang="cs-CZ" dirty="0" smtClean="0"/>
              <a:t>5.5.   Malíř – výtvarná soutěž</a:t>
            </a:r>
          </a:p>
          <a:p>
            <a:r>
              <a:rPr lang="cs-CZ" dirty="0" smtClean="0"/>
              <a:t>17.5. Pravidla etiky</a:t>
            </a:r>
          </a:p>
          <a:p>
            <a:r>
              <a:rPr lang="cs-CZ" dirty="0" smtClean="0"/>
              <a:t>20.5. Vystoupení pro seniory</a:t>
            </a:r>
          </a:p>
          <a:p>
            <a:r>
              <a:rPr lang="cs-CZ" dirty="0" smtClean="0"/>
              <a:t>1.6.  Děti dětem</a:t>
            </a:r>
          </a:p>
          <a:p>
            <a:r>
              <a:rPr lang="cs-CZ" dirty="0"/>
              <a:t>12.6. Školní výlet – </a:t>
            </a:r>
            <a:r>
              <a:rPr lang="cs-CZ" dirty="0" err="1"/>
              <a:t>Farmapark</a:t>
            </a:r>
            <a:r>
              <a:rPr lang="cs-CZ" dirty="0"/>
              <a:t> u Toma</a:t>
            </a:r>
          </a:p>
          <a:p>
            <a:r>
              <a:rPr lang="cs-CZ" dirty="0" smtClean="0"/>
              <a:t>20.6. Školní sportovní olympiáda</a:t>
            </a:r>
          </a:p>
          <a:p>
            <a:r>
              <a:rPr lang="cs-CZ" dirty="0" smtClean="0"/>
              <a:t>23.6. Uzavření klasifikace a docházky za 2. pololetí</a:t>
            </a:r>
          </a:p>
          <a:p>
            <a:r>
              <a:rPr lang="cs-CZ" dirty="0" smtClean="0"/>
              <a:t>26.6. Den otevřených dveří, Zahradní slavnost</a:t>
            </a:r>
          </a:p>
          <a:p>
            <a:r>
              <a:rPr lang="cs-CZ" dirty="0" smtClean="0"/>
              <a:t>30.6. Vysvědčení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7502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8160" y="365125"/>
            <a:ext cx="3816096" cy="686435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862488"/>
                </a:solidFill>
                <a:latin typeface="Bookman Old Style" panose="02050604050505020204" pitchFamily="18" charset="0"/>
              </a:rPr>
              <a:t>Různé</a:t>
            </a:r>
            <a:endParaRPr lang="cs-CZ" b="1" dirty="0">
              <a:solidFill>
                <a:srgbClr val="862488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Poděkování za sponzorské dary </a:t>
            </a:r>
          </a:p>
          <a:p>
            <a:r>
              <a:rPr lang="cs-CZ" dirty="0" smtClean="0"/>
              <a:t>Vši – praní povlečení, nutná kontrola u dětí</a:t>
            </a:r>
          </a:p>
          <a:p>
            <a:r>
              <a:rPr lang="cs-CZ" dirty="0" smtClean="0"/>
              <a:t>Respirační onemocnění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Host: paní starosta Jana Petrů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821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862488"/>
                </a:solidFill>
                <a:latin typeface="Bookman Old Style" panose="02050604050505020204" pitchFamily="18" charset="0"/>
              </a:rPr>
              <a:t>Děkuji za 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867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4239" y="443784"/>
            <a:ext cx="5277465" cy="450952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862488"/>
                </a:solidFill>
                <a:latin typeface="Bookman Old Style" panose="02050604050505020204" pitchFamily="18" charset="0"/>
              </a:rPr>
              <a:t>Zápis do 1. třídy</a:t>
            </a:r>
            <a:endParaRPr lang="cs-CZ" b="1" dirty="0">
              <a:solidFill>
                <a:srgbClr val="862488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Dne 3.4.2023 se konalo 1.kolo zápisu do 1.r. ZŠ</a:t>
            </a:r>
          </a:p>
          <a:p>
            <a:pPr marL="0" indent="0">
              <a:buNone/>
            </a:pPr>
            <a:r>
              <a:rPr lang="cs-CZ" dirty="0" smtClean="0"/>
              <a:t>Výsledková listina – 1.kolo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Zápis – 2.kolo – 25.4. 2023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747261"/>
              </p:ext>
            </p:extLst>
          </p:nvPr>
        </p:nvGraphicFramePr>
        <p:xfrm>
          <a:off x="2011680" y="3178334"/>
          <a:ext cx="4901184" cy="13879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0592"/>
                <a:gridCol w="2450592"/>
              </a:tblGrid>
              <a:tr h="19827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registrační číslo žáka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výsledek přijímacího řízení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827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1/2023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Přijat/-a k základnímu vzdělávání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827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2/2023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Přijat/-a k základnímu vzdělávání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827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3/2023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Přijat/-a k základnímu vzdělávání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827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4/2023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Přijat/-a k základnímu vzdělávání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827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5/2023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Žádost o odklad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827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6/2023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Žádost o odklad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8200" y="3160554"/>
            <a:ext cx="1847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263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Zápis do 1.r.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8" y="1638387"/>
            <a:ext cx="3130686" cy="2348015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25225" y="2404507"/>
            <a:ext cx="3651504" cy="273862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180" y="1948069"/>
            <a:ext cx="2538620" cy="338482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0"/>
          <a:stretch/>
        </p:blipFill>
        <p:spPr>
          <a:xfrm>
            <a:off x="6516027" y="1419501"/>
            <a:ext cx="1763267" cy="342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54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848" y="291973"/>
            <a:ext cx="6842760" cy="896747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862488"/>
                </a:solidFill>
                <a:latin typeface="Bookman Old Style" panose="02050604050505020204" pitchFamily="18" charset="0"/>
              </a:rPr>
              <a:t>Česká školní inspekce</a:t>
            </a:r>
            <a:endParaRPr lang="cs-CZ" sz="4000" b="1" dirty="0">
              <a:solidFill>
                <a:srgbClr val="862488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 úterý dne 11.4. a v pátek dne 14.4.2023 proběhla ve škole kontrola z ČŠI, která byla dle plánu po sedmi letech.</a:t>
            </a:r>
          </a:p>
          <a:p>
            <a:r>
              <a:rPr lang="cs-CZ" dirty="0" smtClean="0"/>
              <a:t>Paní inspektorky se zúčastnily některých hodin v ZŠ – jako např. informatiky, českého jazyka, výtvarné výchovy.</a:t>
            </a:r>
          </a:p>
          <a:p>
            <a:r>
              <a:rPr lang="cs-CZ" dirty="0" smtClean="0"/>
              <a:t>Dále pak ranní a odpolední družiny.</a:t>
            </a:r>
          </a:p>
          <a:p>
            <a:r>
              <a:rPr lang="cs-CZ" dirty="0" smtClean="0"/>
              <a:t>V MŠ – v úterý i v pátek se byly podívat na ranní a hlavní činnosti.</a:t>
            </a:r>
          </a:p>
          <a:p>
            <a:r>
              <a:rPr lang="cs-CZ" dirty="0" smtClean="0"/>
              <a:t>Dále proběhla kontrola veškeré předepsané dokumentace.</a:t>
            </a:r>
          </a:p>
          <a:p>
            <a:r>
              <a:rPr lang="cs-CZ" dirty="0"/>
              <a:t>Ž</a:t>
            </a:r>
            <a:r>
              <a:rPr lang="cs-CZ" dirty="0" smtClean="0"/>
              <a:t>áci 5. ročníků, ŘŠ, učitelé a paní asistentka také vypracovali dotazník týkající se vzdělávání a chodu školy.</a:t>
            </a:r>
          </a:p>
          <a:p>
            <a:r>
              <a:rPr lang="cs-CZ" dirty="0" smtClean="0"/>
              <a:t>Na základě těchto všech vyhodnocení došlo k vyhodnocení, kterého se zúčastnila i paní starostka.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194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22226" cy="1294710"/>
          </a:xfrm>
        </p:spPr>
        <p:txBody>
          <a:bodyPr/>
          <a:lstStyle/>
          <a:p>
            <a:r>
              <a:rPr lang="cs-CZ" b="1" dirty="0" smtClean="0">
                <a:solidFill>
                  <a:srgbClr val="862488"/>
                </a:solidFill>
                <a:latin typeface="Bookman Old Style" panose="02050604050505020204" pitchFamily="18" charset="0"/>
              </a:rPr>
              <a:t>Akce, které již proběhly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cs-CZ" dirty="0" smtClean="0"/>
              <a:t>Vítání občánků – MŠ</a:t>
            </a:r>
          </a:p>
          <a:p>
            <a:r>
              <a:rPr lang="cs-CZ" dirty="0" smtClean="0"/>
              <a:t>Rozsvícení stromu </a:t>
            </a:r>
          </a:p>
          <a:p>
            <a:r>
              <a:rPr lang="cs-CZ" dirty="0" smtClean="0"/>
              <a:t>Mikuláš</a:t>
            </a:r>
          </a:p>
          <a:p>
            <a:r>
              <a:rPr lang="cs-CZ" dirty="0" smtClean="0"/>
              <a:t>Koukají na nás správně – MŠ</a:t>
            </a:r>
          </a:p>
          <a:p>
            <a:r>
              <a:rPr lang="cs-CZ" dirty="0" smtClean="0"/>
              <a:t>Beseda v ZŠ a MŠ Nečtiny – handicapovaný chlapec o cestování –ZŠ</a:t>
            </a:r>
          </a:p>
          <a:p>
            <a:r>
              <a:rPr lang="cs-CZ" dirty="0" smtClean="0"/>
              <a:t>Vánoční plán </a:t>
            </a:r>
          </a:p>
          <a:p>
            <a:r>
              <a:rPr lang="cs-CZ" dirty="0" smtClean="0"/>
              <a:t>Vánoční besídka</a:t>
            </a:r>
          </a:p>
          <a:p>
            <a:r>
              <a:rPr lang="cs-CZ" dirty="0" smtClean="0"/>
              <a:t>Tři králové</a:t>
            </a:r>
          </a:p>
          <a:p>
            <a:r>
              <a:rPr lang="cs-CZ" dirty="0" smtClean="0"/>
              <a:t>Zimní království - MŠ</a:t>
            </a:r>
          </a:p>
          <a:p>
            <a:r>
              <a:rPr lang="cs-CZ" dirty="0" smtClean="0"/>
              <a:t>Beseda – bezpečný internet- ZŠ</a:t>
            </a:r>
          </a:p>
          <a:p>
            <a:r>
              <a:rPr lang="cs-CZ" dirty="0" smtClean="0"/>
              <a:t>Zimní radovánky – MŠ</a:t>
            </a:r>
          </a:p>
          <a:p>
            <a:r>
              <a:rPr lang="cs-CZ" dirty="0" smtClean="0"/>
              <a:t>Recitační soutěž – ZŠ</a:t>
            </a:r>
          </a:p>
          <a:p>
            <a:r>
              <a:rPr lang="cs-CZ" dirty="0" smtClean="0"/>
              <a:t>Masopust</a:t>
            </a:r>
          </a:p>
          <a:p>
            <a:r>
              <a:rPr lang="cs-CZ" dirty="0" smtClean="0"/>
              <a:t>Beseda – sexuální výchova – ZŠ</a:t>
            </a:r>
          </a:p>
          <a:p>
            <a:r>
              <a:rPr lang="cs-CZ" dirty="0" smtClean="0"/>
              <a:t>Zápis do ZŠ</a:t>
            </a:r>
          </a:p>
          <a:p>
            <a:r>
              <a:rPr lang="cs-CZ" dirty="0" smtClean="0"/>
              <a:t>Velikonoce</a:t>
            </a:r>
          </a:p>
          <a:p>
            <a:r>
              <a:rPr lang="cs-CZ" dirty="0" smtClean="0"/>
              <a:t>Den Země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5596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862488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Listopad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78" y="1871345"/>
            <a:ext cx="3205810" cy="213507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467" y="1121531"/>
            <a:ext cx="3949148" cy="296186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182" y="4216629"/>
            <a:ext cx="3056801" cy="203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49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740" y="528243"/>
            <a:ext cx="3337316" cy="578181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862488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Prosinec</a:t>
            </a:r>
            <a:endParaRPr lang="cs-CZ" b="1" dirty="0">
              <a:solidFill>
                <a:srgbClr val="862488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364" y="1009689"/>
            <a:ext cx="3472069" cy="260405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0" y="1457998"/>
            <a:ext cx="5063171" cy="2338750"/>
          </a:xfrm>
          <a:prstGeom prst="rect">
            <a:avLst/>
          </a:prstGeom>
        </p:spPr>
      </p:pic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759364" y="6176963"/>
            <a:ext cx="130597" cy="60325"/>
          </a:xfr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52" y="4148322"/>
            <a:ext cx="3664548" cy="169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4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62" y="524250"/>
            <a:ext cx="3295996" cy="2136371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79056" y="851827"/>
            <a:ext cx="2620617" cy="196546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365" y="524250"/>
            <a:ext cx="3419061" cy="256429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91" y="3326958"/>
            <a:ext cx="3326860" cy="249514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341" y="3600154"/>
            <a:ext cx="4455268" cy="252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2567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TM03457444[[fn=Základ]]</Template>
  <TotalTime>1643</TotalTime>
  <Words>553</Words>
  <Application>Microsoft Office PowerPoint</Application>
  <PresentationFormat>Širokoúhlá obrazovka</PresentationFormat>
  <Paragraphs>111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Arial</vt:lpstr>
      <vt:lpstr>Bookman Old Style</vt:lpstr>
      <vt:lpstr>Calibri</vt:lpstr>
      <vt:lpstr>Calibri Light</vt:lpstr>
      <vt:lpstr>Times New Roman</vt:lpstr>
      <vt:lpstr>Motiv Office</vt:lpstr>
      <vt:lpstr>Jarní kavárna</vt:lpstr>
      <vt:lpstr>Program</vt:lpstr>
      <vt:lpstr>Zápis do 1. třídy</vt:lpstr>
      <vt:lpstr>Zápis do 1.r.</vt:lpstr>
      <vt:lpstr>Česká školní inspekce</vt:lpstr>
      <vt:lpstr>Akce, které již proběhly</vt:lpstr>
      <vt:lpstr>Listopad</vt:lpstr>
      <vt:lpstr>Prosinec</vt:lpstr>
      <vt:lpstr>Prezentace aplikace PowerPoint</vt:lpstr>
      <vt:lpstr>Leden</vt:lpstr>
      <vt:lpstr>Únor</vt:lpstr>
      <vt:lpstr>Prezentace aplikace PowerPoint</vt:lpstr>
      <vt:lpstr>Školní družina</vt:lpstr>
      <vt:lpstr>Duben – Den Země</vt:lpstr>
      <vt:lpstr>Den Země – ukliďme si kolem sebe</vt:lpstr>
      <vt:lpstr>Doučování, projekty školy</vt:lpstr>
      <vt:lpstr>Prezentace aplikace PowerPoint</vt:lpstr>
      <vt:lpstr>Prezentace aplikace PowerPoint</vt:lpstr>
      <vt:lpstr>NPO - vyhodnocení</vt:lpstr>
      <vt:lpstr> Plavání</vt:lpstr>
      <vt:lpstr>Plánované akce do konce školního roku</vt:lpstr>
      <vt:lpstr>Různé</vt:lpstr>
      <vt:lpstr>Děkuji za pozornost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Jarní kavárna</dc:title>
  <dc:creator>Hana Žemličková</dc:creator>
  <cp:lastModifiedBy>Hana Žemličková</cp:lastModifiedBy>
  <cp:revision>40</cp:revision>
  <cp:lastPrinted>2023-04-25T12:23:36Z</cp:lastPrinted>
  <dcterms:created xsi:type="dcterms:W3CDTF">2023-04-11T07:08:46Z</dcterms:created>
  <dcterms:modified xsi:type="dcterms:W3CDTF">2023-04-26T05:57:35Z</dcterms:modified>
</cp:coreProperties>
</file>