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84" r:id="rId8"/>
    <p:sldId id="285" r:id="rId9"/>
    <p:sldId id="266" r:id="rId10"/>
    <p:sldId id="267" r:id="rId11"/>
    <p:sldId id="268" r:id="rId12"/>
    <p:sldId id="269" r:id="rId13"/>
    <p:sldId id="270" r:id="rId14"/>
    <p:sldId id="286" r:id="rId15"/>
    <p:sldId id="271" r:id="rId16"/>
    <p:sldId id="283" r:id="rId17"/>
    <p:sldId id="287" r:id="rId18"/>
    <p:sldId id="272" r:id="rId19"/>
    <p:sldId id="273" r:id="rId20"/>
    <p:sldId id="278" r:id="rId21"/>
    <p:sldId id="279" r:id="rId22"/>
    <p:sldId id="280" r:id="rId23"/>
    <p:sldId id="281" r:id="rId24"/>
    <p:sldId id="282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49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1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7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1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1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3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3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DF0EAD-1388-457B-8A70-B3B7A1D3C79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38E00A-D493-4364-9C80-22B14C965B0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../word/media/image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Podzimní  kavárna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21.11.2022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2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Podzim v MŠ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02295"/>
            <a:ext cx="2106024" cy="28080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2249424"/>
            <a:ext cx="3547872" cy="2660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8" y="721963"/>
            <a:ext cx="3778758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Zavírání studánky </a:t>
            </a:r>
            <a:r>
              <a:rPr lang="cs-CZ" dirty="0" err="1" smtClean="0"/>
              <a:t>Bezvěrky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28558"/>
            <a:ext cx="1860510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32" y="1709547"/>
            <a:ext cx="4828956" cy="22303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71" y="4042410"/>
            <a:ext cx="4650018" cy="21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 Halloween – dílničky, bobřík odvahy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680" y="2394823"/>
            <a:ext cx="4022725" cy="301704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572" y="2535618"/>
            <a:ext cx="3861816" cy="28963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2624" y="2401379"/>
            <a:ext cx="401523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Halloweenské</a:t>
            </a:r>
            <a:r>
              <a:rPr lang="cs-CZ" dirty="0" smtClean="0"/>
              <a:t>  úkoly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49" y="2244129"/>
            <a:ext cx="3182939" cy="23872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718" y="2827781"/>
            <a:ext cx="3697224" cy="27729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1404" y="2390743"/>
            <a:ext cx="3523488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9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703" y="1402092"/>
            <a:ext cx="4022725" cy="301704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3785" y="2039516"/>
            <a:ext cx="3928328" cy="29462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031" y="579433"/>
            <a:ext cx="3928328" cy="29462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r="18720"/>
          <a:stretch/>
        </p:blipFill>
        <p:spPr>
          <a:xfrm rot="5400000">
            <a:off x="8753225" y="3224241"/>
            <a:ext cx="3215731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Drakiáda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1" y="1809687"/>
            <a:ext cx="4371133" cy="20216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72" y="1809687"/>
            <a:ext cx="5907024" cy="2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6" y="3904488"/>
            <a:ext cx="5234004" cy="24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Sázení ovocných stromů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7" y="2165858"/>
            <a:ext cx="3626273" cy="27197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6887" y="1144905"/>
            <a:ext cx="5160264" cy="3870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2064" y="2272982"/>
            <a:ext cx="3340608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21" y="2413295"/>
            <a:ext cx="3731578" cy="27986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2253584"/>
            <a:ext cx="4157472" cy="3118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6823" y="2376996"/>
            <a:ext cx="4172712" cy="31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Svatý Martin – pečení rohlíčků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0" y="1901127"/>
            <a:ext cx="3292940" cy="24697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8" y="2349183"/>
            <a:ext cx="4154424" cy="31158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688" y="2334768"/>
            <a:ext cx="2389632" cy="1792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2475" y="4020693"/>
            <a:ext cx="2343912" cy="17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Svatý Martin – projekt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14" y="1983423"/>
            <a:ext cx="1858153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6" y="1983423"/>
            <a:ext cx="1904747" cy="41239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09" y="2719578"/>
            <a:ext cx="5521871" cy="25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Program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Přivítání, prezence</a:t>
            </a:r>
          </a:p>
          <a:p>
            <a:r>
              <a:rPr lang="cs-CZ" dirty="0"/>
              <a:t>Zhodnocení 1.čtvtletí</a:t>
            </a:r>
          </a:p>
          <a:p>
            <a:r>
              <a:rPr lang="cs-CZ" dirty="0" smtClean="0"/>
              <a:t>Akce naší MŠ a ZŠ</a:t>
            </a:r>
          </a:p>
          <a:p>
            <a:r>
              <a:rPr lang="cs-CZ" dirty="0" smtClean="0"/>
              <a:t>Doučování v ZŠ</a:t>
            </a:r>
          </a:p>
          <a:p>
            <a:r>
              <a:rPr lang="cs-CZ" dirty="0" smtClean="0"/>
              <a:t>Projekty – zapojení </a:t>
            </a:r>
          </a:p>
          <a:p>
            <a:r>
              <a:rPr lang="cs-CZ" dirty="0" smtClean="0"/>
              <a:t>Hodnocení žáků za 1.čtvrtletí, čtvrtletní zhodnocení předškolního vzdělávání </a:t>
            </a:r>
          </a:p>
          <a:p>
            <a:r>
              <a:rPr lang="cs-CZ" dirty="0" smtClean="0"/>
              <a:t>Různé – poděkování sponzorům, diskuse při kávě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Host: paní starostka Jana </a:t>
            </a:r>
            <a:r>
              <a:rPr lang="cs-CZ" dirty="0" smtClean="0"/>
              <a:t>Petrů - omluvena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79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do konce 1. pololetí: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26.11. Vítání občánků – zainteresování MŠ (10.00 hod.)</a:t>
            </a:r>
          </a:p>
          <a:p>
            <a:r>
              <a:rPr lang="cs-CZ" dirty="0" smtClean="0"/>
              <a:t>27.11. </a:t>
            </a:r>
            <a:r>
              <a:rPr lang="cs-CZ" dirty="0" smtClean="0"/>
              <a:t>Rozsvícení vánočního  stromu</a:t>
            </a:r>
          </a:p>
          <a:p>
            <a:r>
              <a:rPr lang="cs-CZ" dirty="0" smtClean="0"/>
              <a:t>1.12.   Fotografování dětí a žáků (8.00 hod.)</a:t>
            </a:r>
          </a:p>
          <a:p>
            <a:r>
              <a:rPr lang="cs-CZ" dirty="0" smtClean="0"/>
              <a:t>5.12.    Mikulášská nadílka</a:t>
            </a:r>
          </a:p>
          <a:p>
            <a:r>
              <a:rPr lang="cs-CZ" dirty="0" smtClean="0"/>
              <a:t>6.12.    Koukají na vás správně – zainteresovaní MŠ</a:t>
            </a:r>
          </a:p>
          <a:p>
            <a:r>
              <a:rPr lang="cs-CZ" dirty="0" smtClean="0"/>
              <a:t>6.12.    Přednáška Nečtiny - ZŠ</a:t>
            </a:r>
          </a:p>
          <a:p>
            <a:r>
              <a:rPr lang="cs-CZ" dirty="0" smtClean="0"/>
              <a:t>19.12.  </a:t>
            </a:r>
            <a:r>
              <a:rPr lang="cs-CZ" dirty="0"/>
              <a:t>V</a:t>
            </a:r>
            <a:r>
              <a:rPr lang="cs-CZ" dirty="0" smtClean="0"/>
              <a:t>ánoční besídka (16.00 hod. v kinosále)</a:t>
            </a:r>
          </a:p>
          <a:p>
            <a:r>
              <a:rPr lang="cs-CZ" dirty="0" smtClean="0"/>
              <a:t>12.12. – 16.12.    Projekt Vánoce - dílničky</a:t>
            </a:r>
          </a:p>
          <a:p>
            <a:r>
              <a:rPr lang="cs-CZ" dirty="0" smtClean="0"/>
              <a:t>21.12. a 22.12. Ředitelské volno</a:t>
            </a:r>
          </a:p>
          <a:p>
            <a:r>
              <a:rPr lang="cs-CZ" dirty="0" smtClean="0"/>
              <a:t>23.12. – </a:t>
            </a:r>
            <a:r>
              <a:rPr lang="cs-CZ" dirty="0"/>
              <a:t>2</a:t>
            </a:r>
            <a:r>
              <a:rPr lang="cs-CZ" dirty="0" smtClean="0"/>
              <a:t>.1.2023   Vánoční prázdniny   </a:t>
            </a:r>
          </a:p>
          <a:p>
            <a:r>
              <a:rPr lang="cs-CZ" dirty="0" smtClean="0"/>
              <a:t>20.1.    Uzavření klasifikace a docházky za 1.pololetí – ZŠ</a:t>
            </a:r>
          </a:p>
          <a:p>
            <a:r>
              <a:rPr lang="cs-CZ" dirty="0" smtClean="0"/>
              <a:t>20.1.    Zimní radovánky - projekt</a:t>
            </a:r>
          </a:p>
          <a:p>
            <a:r>
              <a:rPr lang="cs-CZ" dirty="0" smtClean="0"/>
              <a:t>31.1.    Vysvědčení</a:t>
            </a:r>
          </a:p>
          <a:p>
            <a:r>
              <a:rPr lang="cs-CZ" dirty="0" smtClean="0"/>
              <a:t>3.2.      Pololetní prázdniny - ZŠ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02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Doučování - NPO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Doučování </a:t>
            </a:r>
            <a:r>
              <a:rPr lang="cs-CZ" b="1" dirty="0"/>
              <a:t>financované z Národního plánu obnovy – fond </a:t>
            </a:r>
            <a:r>
              <a:rPr lang="cs-CZ" b="1" dirty="0" err="1"/>
              <a:t>Next</a:t>
            </a:r>
            <a:r>
              <a:rPr lang="cs-CZ" b="1" dirty="0"/>
              <a:t> </a:t>
            </a:r>
            <a:r>
              <a:rPr lang="cs-CZ" b="1" dirty="0" err="1"/>
              <a:t>Generation</a:t>
            </a:r>
            <a:r>
              <a:rPr lang="cs-CZ" b="1" dirty="0"/>
              <a:t> EU</a:t>
            </a:r>
            <a:endParaRPr lang="cs-CZ" dirty="0"/>
          </a:p>
          <a:p>
            <a:r>
              <a:rPr lang="cs-CZ" b="1" dirty="0" smtClean="0"/>
              <a:t>Období </a:t>
            </a:r>
            <a:r>
              <a:rPr lang="cs-CZ" b="1" dirty="0"/>
              <a:t>realizace</a:t>
            </a:r>
            <a:r>
              <a:rPr lang="cs-CZ" dirty="0"/>
              <a:t> :     říjen - prosinec 2022</a:t>
            </a:r>
          </a:p>
          <a:p>
            <a:r>
              <a:rPr lang="cs-CZ" dirty="0"/>
              <a:t>Cílem doučování je především zmírnění negativních dopadů v době distančního studia v době uzavření škol. Zaměříme se především na matematiku a geometrii pro žáky 3. - 5. ročníků, jelikož v těchto ročnících bylo učivo náročnější a především chyběla osobní přítomnost žáků na hodinách. </a:t>
            </a:r>
          </a:p>
          <a:p>
            <a:r>
              <a:rPr lang="cs-CZ" dirty="0"/>
              <a:t>Vyučující: student VŠ – PF Bc. Matěj Žemlička</a:t>
            </a:r>
          </a:p>
          <a:p>
            <a:r>
              <a:rPr lang="cs-CZ" dirty="0"/>
              <a:t>Časová dotace:  17 hod.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9" y="2087753"/>
            <a:ext cx="1619250" cy="433070"/>
          </a:xfrm>
          <a:prstGeom prst="rect">
            <a:avLst/>
          </a:prstGeom>
        </p:spPr>
      </p:pic>
      <p:pic>
        <p:nvPicPr>
          <p:cNvPr id="5" name="Grafický 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w16se="http://schemas.microsoft.com/office/word/2015/wordml/symex" xmlns:cx="http://schemas.microsoft.com/office/drawing/2014/chartex" xmlns:lc="http://schemas.openxmlformats.org/drawingml/2006/lockedCanvas" r:embed="rId4"/>
              </a:ext>
            </a:extLst>
          </a:blip>
          <a:stretch>
            <a:fillRect/>
          </a:stretch>
        </p:blipFill>
        <p:spPr>
          <a:xfrm>
            <a:off x="4092765" y="2087753"/>
            <a:ext cx="1116965" cy="46799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48" y="2051875"/>
            <a:ext cx="723265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41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projekt „Les ve škole – škola v lese“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Celoroční školní projekt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Les ve škole je dlouhodobý mezinárodní program, který motivuje učitele, aby se svými žáky chodili ve výuce ven a umožnili jim učit se „o lese v lese“.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6" y="2795870"/>
            <a:ext cx="1123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celoroční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Celorepublikový projekt  RECYKLOHRANÍ</a:t>
            </a:r>
          </a:p>
          <a:p>
            <a:pPr>
              <a:buFontTx/>
              <a:buChar char="-"/>
            </a:pPr>
            <a:r>
              <a:rPr lang="cs-CZ" dirty="0"/>
              <a:t>Sběr baterií</a:t>
            </a:r>
          </a:p>
          <a:p>
            <a:pPr>
              <a:buFontTx/>
              <a:buChar char="-"/>
            </a:pPr>
            <a:r>
              <a:rPr lang="cs-CZ" dirty="0" smtClean="0"/>
              <a:t>Odměny   ( 1 500,- Kč – použito na zahradní slavnost)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Ovoce do škol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Mléko do škol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/>
              <a:t>Besip</a:t>
            </a:r>
            <a:r>
              <a:rPr lang="cs-CZ" dirty="0"/>
              <a:t> – záchranný kruh – výukové programy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Zdravé zuby – drogerie DM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Koukají na nás </a:t>
            </a:r>
            <a:r>
              <a:rPr lang="cs-CZ" dirty="0" err="1" smtClean="0"/>
              <a:t>sprtávně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58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za 1. čtvrtletí -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Individuálně</a:t>
            </a:r>
          </a:p>
          <a:p>
            <a:r>
              <a:rPr lang="cs-CZ" dirty="0" smtClean="0"/>
              <a:t>Chování žáků:</a:t>
            </a:r>
          </a:p>
          <a:p>
            <a:r>
              <a:rPr lang="cs-CZ" dirty="0" smtClean="0"/>
              <a:t>- řešení kázně</a:t>
            </a:r>
          </a:p>
          <a:p>
            <a:r>
              <a:rPr lang="cs-CZ" dirty="0" smtClean="0"/>
              <a:t>- dodržování školního řádu</a:t>
            </a:r>
          </a:p>
          <a:p>
            <a:r>
              <a:rPr lang="cs-CZ" dirty="0" smtClean="0"/>
              <a:t>- omlouvání žáků - absence</a:t>
            </a:r>
          </a:p>
          <a:p>
            <a:r>
              <a:rPr lang="cs-CZ" dirty="0" smtClean="0"/>
              <a:t>- domácí příprava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931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a pedagogická diagnostika v MŠ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příprava na ZŠ (předškoláci)</a:t>
            </a:r>
          </a:p>
          <a:p>
            <a:r>
              <a:rPr lang="cs-CZ" dirty="0" smtClean="0"/>
              <a:t>- zápis do ZŠ</a:t>
            </a:r>
          </a:p>
          <a:p>
            <a:r>
              <a:rPr lang="cs-CZ" dirty="0" smtClean="0"/>
              <a:t>- logopedie</a:t>
            </a:r>
          </a:p>
          <a:p>
            <a:r>
              <a:rPr lang="cs-CZ" dirty="0" smtClean="0"/>
              <a:t>- vyšetření v PPP – odklady</a:t>
            </a:r>
          </a:p>
          <a:p>
            <a:r>
              <a:rPr lang="cs-CZ" dirty="0" smtClean="0"/>
              <a:t>- individuálně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771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- poděkování sponzorům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anu Bc. J. Radovi za mnohaleté sponzorování naší školy (celková částka k 30.9.2022 činila </a:t>
            </a:r>
          </a:p>
          <a:p>
            <a:r>
              <a:rPr lang="cs-CZ" dirty="0" smtClean="0"/>
              <a:t>148 500,- Kč, která byla použita postupně především na didaktické pomůcky, jak pro děti z MŠ, tak pro žáky ZŠ, dále na vánoční dárky, dárky za soutěže, sportovní vybavení – lavičky a mnoho dalších potřebných věcí.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anu </a:t>
            </a:r>
            <a:r>
              <a:rPr lang="cs-CZ" dirty="0" err="1" smtClean="0"/>
              <a:t>Škaldovi</a:t>
            </a:r>
            <a:r>
              <a:rPr lang="cs-CZ" dirty="0" smtClean="0"/>
              <a:t> za štědrý dar 5 000,- který byl použit na dětský den a zahradní slavnost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anu Vackovi a A.P.S.A. Toužim za věcné dary (hračky</a:t>
            </a:r>
            <a:r>
              <a:rPr lang="cs-CZ" smtClean="0"/>
              <a:t>) </a:t>
            </a:r>
            <a:endParaRPr lang="cs-CZ" dirty="0" smtClean="0"/>
          </a:p>
          <a:p>
            <a:r>
              <a:rPr lang="cs-CZ" dirty="0" smtClean="0"/>
              <a:t>- rozhovory s učiteli</a:t>
            </a:r>
          </a:p>
          <a:p>
            <a:r>
              <a:rPr lang="cs-CZ" dirty="0" smtClean="0"/>
              <a:t>- rozhovor s paní starostkou</a:t>
            </a:r>
          </a:p>
          <a:p>
            <a:r>
              <a:rPr lang="cs-CZ" dirty="0" smtClean="0"/>
              <a:t>- zpětná vazba – hodnocení ze strany zákonných zástupců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490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6600" dirty="0"/>
              <a:t>Děkuji za pozornost 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                                                                                                                             </a:t>
            </a:r>
            <a:r>
              <a:rPr lang="cs-CZ" dirty="0" err="1" smtClean="0"/>
              <a:t>H.Hrušková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7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Zhodnocení prvního čtvrtletí v MŠ, ZŠ, 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čtvrtletí bylo ukončeno 14.11.2022 pedagogickou radou, na které bylo provedeno hodnocení dětí MŠ a žáků ZŠ</a:t>
            </a:r>
          </a:p>
          <a:p>
            <a:r>
              <a:rPr lang="cs-CZ" dirty="0" smtClean="0"/>
              <a:t>Z dotace NPO byly pořízeny mikroskopy</a:t>
            </a:r>
          </a:p>
          <a:p>
            <a:r>
              <a:rPr lang="cs-CZ" dirty="0" smtClean="0"/>
              <a:t>Proběhlo několik úspěšných akcí ze kterých máme velkou radost </a:t>
            </a:r>
          </a:p>
          <a:p>
            <a:r>
              <a:rPr lang="cs-CZ" dirty="0" smtClean="0"/>
              <a:t>Opět probíhá doučování z programu NPO</a:t>
            </a:r>
          </a:p>
          <a:p>
            <a:r>
              <a:rPr lang="cs-CZ" dirty="0" smtClean="0"/>
              <a:t>V MŠ se vzdělává 22 dětí </a:t>
            </a:r>
          </a:p>
          <a:p>
            <a:r>
              <a:rPr lang="cs-CZ" dirty="0" smtClean="0"/>
              <a:t>V ZŠ se vzdělává 20 žáků, z toho 2 žáci s IVP a 1 žák s PLPP</a:t>
            </a:r>
          </a:p>
          <a:p>
            <a:r>
              <a:rPr lang="cs-CZ" dirty="0" smtClean="0"/>
              <a:t>V říjnu proběhla kontrola z krajského archívu Plzeň</a:t>
            </a:r>
          </a:p>
          <a:p>
            <a:r>
              <a:rPr lang="cs-CZ" dirty="0" smtClean="0"/>
              <a:t>8.11. jsme zasadily ovocné stromy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5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Září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Slavnostní zahájení školního roku – pasování prvňáčků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89" y="3344559"/>
            <a:ext cx="3137806" cy="14492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7" y="2334859"/>
            <a:ext cx="5323895" cy="24589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02" y="610503"/>
            <a:ext cx="2525584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Exkurze Nevřeň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" y="1737360"/>
            <a:ext cx="5717851" cy="264115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5" y="1737360"/>
            <a:ext cx="4433145" cy="20477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4457611"/>
            <a:ext cx="3767328" cy="17420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15" t="-113583" r="238559" b="141907"/>
          <a:stretch/>
        </p:blipFill>
        <p:spPr>
          <a:xfrm>
            <a:off x="4512096" y="0"/>
            <a:ext cx="1468080" cy="2267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62" r="-11476" b="32309"/>
          <a:stretch/>
        </p:blipFill>
        <p:spPr>
          <a:xfrm>
            <a:off x="7849656" y="4014216"/>
            <a:ext cx="2309328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Beseda s panem Ing. Vaňkem - </a:t>
            </a:r>
            <a:br>
              <a:rPr lang="cs-CZ" dirty="0" smtClean="0"/>
            </a:br>
            <a:r>
              <a:rPr lang="cs-CZ" dirty="0" smtClean="0"/>
              <a:t>předsedou Statku Úněšov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048" y="2762412"/>
            <a:ext cx="3081856" cy="231139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0957" y="2438685"/>
            <a:ext cx="3652520" cy="27393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9414" y="2850165"/>
            <a:ext cx="2847848" cy="21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Beseda s hasičem – panem Pavlíčkem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97707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5386" y="1285689"/>
            <a:ext cx="3823018" cy="28672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0466" y="529781"/>
            <a:ext cx="3140965" cy="2355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6430" y="537210"/>
            <a:ext cx="3200400" cy="2400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25" y="3427569"/>
            <a:ext cx="3861816" cy="28963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5957" y="734086"/>
            <a:ext cx="3579874" cy="26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8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 err="1" smtClean="0"/>
              <a:t>Dýňáčci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86" y="1846263"/>
            <a:ext cx="8709553" cy="4022725"/>
          </a:xfrm>
        </p:spPr>
      </p:pic>
    </p:spTree>
    <p:extLst>
      <p:ext uri="{BB962C8B-B14F-4D97-AF65-F5344CB8AC3E}">
        <p14:creationId xmlns:p14="http://schemas.microsoft.com/office/powerpoint/2010/main" val="41041231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4920</TotalTime>
  <Words>561</Words>
  <Application>Microsoft Office PowerPoint</Application>
  <PresentationFormat>Širokoúhlá obrazovka</PresentationFormat>
  <Paragraphs>105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Retrospektiva</vt:lpstr>
      <vt:lpstr>Podzimní  kavárna</vt:lpstr>
      <vt:lpstr>Program </vt:lpstr>
      <vt:lpstr>Zhodnocení prvního čtvrtletí v MŠ, ZŠ, ŠD</vt:lpstr>
      <vt:lpstr>Září 2022</vt:lpstr>
      <vt:lpstr>Exkurze Nevřeň  </vt:lpstr>
      <vt:lpstr>Beseda s panem Ing. Vaňkem -  předsedou Statku Úněšov</vt:lpstr>
      <vt:lpstr>Beseda s hasičem – panem Pavlíčkem</vt:lpstr>
      <vt:lpstr>Prezentace aplikace PowerPoint</vt:lpstr>
      <vt:lpstr>Projekt Dýňáčci</vt:lpstr>
      <vt:lpstr>Podzim v MŠ</vt:lpstr>
      <vt:lpstr>Zavírání studánky Bezvěrky</vt:lpstr>
      <vt:lpstr>Projekt Halloween – dílničky, bobřík odvahy</vt:lpstr>
      <vt:lpstr>Halloweenské  úkoly</vt:lpstr>
      <vt:lpstr>Prezentace aplikace PowerPoint</vt:lpstr>
      <vt:lpstr>Drakiáda</vt:lpstr>
      <vt:lpstr>Sázení ovocných stromů </vt:lpstr>
      <vt:lpstr>Prezentace aplikace PowerPoint</vt:lpstr>
      <vt:lpstr>Svatý Martin – pečení rohlíčků</vt:lpstr>
      <vt:lpstr>Svatý Martin – projekt</vt:lpstr>
      <vt:lpstr>Akce do konce 1. pololetí: </vt:lpstr>
      <vt:lpstr>Doučování - NPO</vt:lpstr>
      <vt:lpstr>Školní projekt „Les ve škole – škola v lese“ </vt:lpstr>
      <vt:lpstr>Další celoroční projekty</vt:lpstr>
      <vt:lpstr>Klasifikace za 1. čtvrtletí - ZŠ</vt:lpstr>
      <vt:lpstr>Hodnocení a pedagogická diagnostika v MŠ</vt:lpstr>
      <vt:lpstr>Různé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Podzimní  kavárna</dc:title>
  <dc:creator>Hana Žemličková</dc:creator>
  <cp:lastModifiedBy>Hana Žemličková</cp:lastModifiedBy>
  <cp:revision>42</cp:revision>
  <dcterms:created xsi:type="dcterms:W3CDTF">2019-11-22T08:49:31Z</dcterms:created>
  <dcterms:modified xsi:type="dcterms:W3CDTF">2022-11-22T07:23:25Z</dcterms:modified>
</cp:coreProperties>
</file>